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5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28AE"/>
    <a:srgbClr val="000000"/>
    <a:srgbClr val="FFFFFF"/>
    <a:srgbClr val="FF4E60"/>
    <a:srgbClr val="FFF1C2"/>
    <a:srgbClr val="FF976A"/>
    <a:srgbClr val="FB38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>
        <p:scale>
          <a:sx n="44" d="100"/>
          <a:sy n="44" d="100"/>
        </p:scale>
        <p:origin x="798" y="5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C78A3-0955-4BC5-8AC9-954393580A16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4D2DA-A025-4CEE-920A-0FAC8C0B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49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C78A3-0955-4BC5-8AC9-954393580A16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4D2DA-A025-4CEE-920A-0FAC8C0B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87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C78A3-0955-4BC5-8AC9-954393580A16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4D2DA-A025-4CEE-920A-0FAC8C0B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22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oper Black" panose="0208090404030B0204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C78A3-0955-4BC5-8AC9-954393580A16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4D2DA-A025-4CEE-920A-0FAC8C0B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71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C78A3-0955-4BC5-8AC9-954393580A16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4D2DA-A025-4CEE-920A-0FAC8C0B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26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C78A3-0955-4BC5-8AC9-954393580A16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4D2DA-A025-4CEE-920A-0FAC8C0B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33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C78A3-0955-4BC5-8AC9-954393580A16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4D2DA-A025-4CEE-920A-0FAC8C0B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7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C78A3-0955-4BC5-8AC9-954393580A16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4D2DA-A025-4CEE-920A-0FAC8C0B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55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C78A3-0955-4BC5-8AC9-954393580A16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4D2DA-A025-4CEE-920A-0FAC8C0B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66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C78A3-0955-4BC5-8AC9-954393580A16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4D2DA-A025-4CEE-920A-0FAC8C0B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05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C78A3-0955-4BC5-8AC9-954393580A16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4D2DA-A025-4CEE-920A-0FAC8C0B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63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C78A3-0955-4BC5-8AC9-954393580A16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4D2DA-A025-4CEE-920A-0FAC8C0B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20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yyoLBblTBY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ymag.com/strategist/2020/05/best-stuff-for-quarantine-according-to-outer-banks-" TargetMode="External"/><Relationship Id="rId2" Type="http://schemas.openxmlformats.org/officeDocument/2006/relationships/hyperlink" Target="https://www.bizjournals.com/orlando/blog/2015/01/duvin-design-nabbing-globa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oidlive.com/an-interview-with-austin-duvall-of-duvin-design-c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E4FAC2C-1223-4D1B-8019-8D26257C3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373C447-BD3E-46B5-B4C1-CE2E86E7B7F4}"/>
              </a:ext>
            </a:extLst>
          </p:cNvPr>
          <p:cNvSpPr/>
          <p:nvPr/>
        </p:nvSpPr>
        <p:spPr>
          <a:xfrm>
            <a:off x="-1535897" y="5330371"/>
            <a:ext cx="3071794" cy="3055257"/>
          </a:xfrm>
          <a:prstGeom prst="ellipse">
            <a:avLst/>
          </a:prstGeom>
          <a:solidFill>
            <a:srgbClr val="FFF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14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653C7-9A76-463F-82CA-9E156786A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C28AE"/>
                </a:solidFill>
              </a:rPr>
              <a:t>6 Years Ago…</a:t>
            </a:r>
          </a:p>
        </p:txBody>
      </p:sp>
      <p:pic>
        <p:nvPicPr>
          <p:cNvPr id="9" name="Content Placeholder 8" descr="A picture containing red, sitting, car, pink&#10;&#10;Description automatically generated">
            <a:extLst>
              <a:ext uri="{FF2B5EF4-FFF2-40B4-BE49-F238E27FC236}">
                <a16:creationId xmlns:a16="http://schemas.microsoft.com/office/drawing/2014/main" id="{69237F22-1EEA-474D-9CF2-5E956A22E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705" y="2506662"/>
            <a:ext cx="7733562" cy="4351338"/>
          </a:xfr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C17E6A48-DD01-47D6-AE81-0240A8873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55" y="1502113"/>
            <a:ext cx="12191999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9E8BA2-62EC-44B6-909A-823B03479CB8}"/>
              </a:ext>
            </a:extLst>
          </p:cNvPr>
          <p:cNvSpPr txBox="1"/>
          <p:nvPr/>
        </p:nvSpPr>
        <p:spPr>
          <a:xfrm>
            <a:off x="291313" y="6271327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bas Neue" panose="020B0606020202050201" pitchFamily="34" charset="0"/>
              </a:rPr>
              <a:t>(</a:t>
            </a:r>
            <a:r>
              <a:rPr lang="en-US" dirty="0" err="1">
                <a:latin typeface="Bebas Neue" panose="020B0606020202050201" pitchFamily="34" charset="0"/>
              </a:rPr>
              <a:t>Duvin</a:t>
            </a:r>
            <a:r>
              <a:rPr lang="en-US" dirty="0">
                <a:latin typeface="Bebas Neue" panose="020B0606020202050201" pitchFamily="34" charset="0"/>
              </a:rPr>
              <a:t>, 2020)</a:t>
            </a:r>
          </a:p>
        </p:txBody>
      </p:sp>
    </p:spTree>
    <p:extLst>
      <p:ext uri="{BB962C8B-B14F-4D97-AF65-F5344CB8AC3E}">
        <p14:creationId xmlns:p14="http://schemas.microsoft.com/office/powerpoint/2010/main" val="74064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7 0.02083 L 0.01107 0.02107 C -0.00248 0.00533 0.00495 0.01296 -0.01159 -0.00162 C -0.0142 -0.00417 -0.01667 -0.00694 -0.01953 -0.00879 C -0.02331 -0.01111 -0.02709 -0.01319 -0.03086 -0.01597 C -0.03334 -0.01782 -0.03555 -0.02083 -0.03815 -0.02292 C -0.03998 -0.02454 -0.04219 -0.025 -0.04401 -0.02639 C -0.04636 -0.02847 -0.04844 -0.03148 -0.05065 -0.03356 C -0.05261 -0.03542 -0.05469 -0.03657 -0.05664 -0.03842 C -0.05808 -0.03935 -0.05938 -0.04074 -0.06068 -0.0419 C -0.0642 -0.04467 -0.06758 -0.04792 -0.07123 -0.05 C -0.07396 -0.05162 -0.0767 -0.05278 -0.0793 -0.05486 C -0.08138 -0.05648 -0.08321 -0.05903 -0.08516 -0.06065 C -0.09753 -0.07176 -0.08425 -0.05879 -0.09909 -0.07014 C -0.1013 -0.07176 -0.10313 -0.0743 -0.10508 -0.07616 C -0.13308 -0.1 -0.10612 -0.07685 -0.12305 -0.08912 C -0.12709 -0.0919 -0.13086 -0.09606 -0.13503 -0.09861 C -0.13959 -0.10139 -0.14427 -0.1044 -0.14896 -0.10671 C -0.15196 -0.10833 -0.15521 -0.10949 -0.15821 -0.11157 C -0.17292 -0.12083 -0.16185 -0.11643 -0.17552 -0.12338 C -0.1987 -0.13518 -0.17552 -0.12268 -0.19336 -0.13032 C -0.19649 -0.13171 -0.19948 -0.13379 -0.20261 -0.13518 C -0.20768 -0.13727 -0.21654 -0.13866 -0.22123 -0.13981 C -0.22722 -0.14143 -0.23308 -0.14398 -0.2392 -0.14467 L -0.27435 -0.14815 C -0.27748 -0.14884 -0.28047 -0.14977 -0.2836 -0.15046 C -0.28607 -0.15092 -0.28854 -0.15092 -0.29089 -0.15162 C -0.29323 -0.15231 -0.2944 -0.15417 -0.29623 -0.15625 L -0.40378 -0.15278 C -0.41146 -0.15231 -0.41914 -0.15092 -0.42696 -0.15046 C -0.43737 -0.14977 -0.44779 -0.14977 -0.45808 -0.1493 C -0.50456 -0.14676 -0.47591 -0.14699 -0.49987 -0.14699 " pathEditMode="relative" rAng="0" ptsTypes="AAAAAAAAAAAAAAAAAAAAAAAAAAAAAA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47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B0262-2209-4CDC-94E4-67A2CA2E2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976A"/>
                </a:solidFill>
              </a:rPr>
              <a:t>To Now…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1CA1E5-434E-4102-BA49-B1FC8FF29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1" y="6133986"/>
            <a:ext cx="12192401" cy="7240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0C525B-7AAA-4201-BC21-717350E241E1}"/>
              </a:ext>
            </a:extLst>
          </p:cNvPr>
          <p:cNvSpPr txBox="1"/>
          <p:nvPr/>
        </p:nvSpPr>
        <p:spPr>
          <a:xfrm>
            <a:off x="838200" y="1690688"/>
            <a:ext cx="95830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1C2"/>
                </a:solidFill>
                <a:latin typeface="Bebas Neue" panose="020B0606020202050201" pitchFamily="34" charset="0"/>
              </a:rPr>
              <a:t>brand is sold in 130 stores, 10 countries, </a:t>
            </a:r>
          </a:p>
          <a:p>
            <a:r>
              <a:rPr lang="en-US" sz="3600" dirty="0">
                <a:solidFill>
                  <a:srgbClr val="FFF1C2"/>
                </a:solidFill>
                <a:latin typeface="Bebas Neue" panose="020B0606020202050201" pitchFamily="34" charset="0"/>
              </a:rPr>
              <a:t>and worn by athletes and celebrities from all walks of life.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9377F2-96E8-45A1-8DF0-FB0D83488948}"/>
              </a:ext>
            </a:extLst>
          </p:cNvPr>
          <p:cNvSpPr txBox="1"/>
          <p:nvPr/>
        </p:nvSpPr>
        <p:spPr>
          <a:xfrm>
            <a:off x="4660875" y="2631530"/>
            <a:ext cx="19376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solidFill>
                  <a:srgbClr val="FB387A"/>
                </a:solidFill>
                <a:latin typeface="Cooper Black" panose="0208090404030B020404" pitchFamily="18" charset="0"/>
              </a:rPr>
              <a:t>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D3644D-6C69-41B5-AD98-2369FCACB2AE}"/>
              </a:ext>
            </a:extLst>
          </p:cNvPr>
          <p:cNvSpPr txBox="1"/>
          <p:nvPr/>
        </p:nvSpPr>
        <p:spPr>
          <a:xfrm>
            <a:off x="396509" y="5167312"/>
            <a:ext cx="165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1C2"/>
                </a:solidFill>
                <a:latin typeface="Bebas Neue" panose="020B0606020202050201" pitchFamily="34" charset="0"/>
              </a:rPr>
              <a:t>(</a:t>
            </a:r>
            <a:r>
              <a:rPr lang="en-US" dirty="0" err="1">
                <a:solidFill>
                  <a:srgbClr val="FFF1C2"/>
                </a:solidFill>
                <a:latin typeface="Bebas Neue" panose="020B0606020202050201" pitchFamily="34" charset="0"/>
              </a:rPr>
              <a:t>Duvin</a:t>
            </a:r>
            <a:r>
              <a:rPr lang="en-US" dirty="0">
                <a:solidFill>
                  <a:srgbClr val="FFF1C2"/>
                </a:solidFill>
                <a:latin typeface="Bebas Neue" panose="020B0606020202050201" pitchFamily="34" charset="0"/>
              </a:rPr>
              <a:t>, 2020)</a:t>
            </a:r>
          </a:p>
        </p:txBody>
      </p:sp>
    </p:spTree>
    <p:extLst>
      <p:ext uri="{BB962C8B-B14F-4D97-AF65-F5344CB8AC3E}">
        <p14:creationId xmlns:p14="http://schemas.microsoft.com/office/powerpoint/2010/main" val="3240061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B8BE6-3C72-4085-A4CF-9629CDE05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4E60"/>
                </a:solidFill>
              </a:rPr>
              <a:t>How it came to be?</a:t>
            </a:r>
          </a:p>
        </p:txBody>
      </p:sp>
      <p:pic>
        <p:nvPicPr>
          <p:cNvPr id="13" name="Picture 12" descr="A picture containing clock&#10;&#10;Description automatically generated">
            <a:extLst>
              <a:ext uri="{FF2B5EF4-FFF2-40B4-BE49-F238E27FC236}">
                <a16:creationId xmlns:a16="http://schemas.microsoft.com/office/drawing/2014/main" id="{13C4C646-CF9D-421C-8018-0ED7819D9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4351">
            <a:off x="1742995" y="3309132"/>
            <a:ext cx="12191999" cy="6858000"/>
          </a:xfrm>
          <a:prstGeom prst="rect">
            <a:avLst/>
          </a:prstGeom>
        </p:spPr>
      </p:pic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8F9F9A20-B86D-4B8D-A48D-954DA9FCA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1556">
            <a:off x="-1507648" y="3309132"/>
            <a:ext cx="12191999" cy="6858000"/>
          </a:xfrm>
          <a:prstGeom prst="rect">
            <a:avLst/>
          </a:prstGeom>
        </p:spPr>
      </p:pic>
      <p:pic>
        <p:nvPicPr>
          <p:cNvPr id="9" name="Picture 8" descr="A close up of a screen&#10;&#10;Description automatically generated">
            <a:extLst>
              <a:ext uri="{FF2B5EF4-FFF2-40B4-BE49-F238E27FC236}">
                <a16:creationId xmlns:a16="http://schemas.microsoft.com/office/drawing/2014/main" id="{81E289DC-E134-4F8E-A437-99136EED7E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0"/>
          <a:stretch/>
        </p:blipFill>
        <p:spPr>
          <a:xfrm rot="4585283">
            <a:off x="1897213" y="2864410"/>
            <a:ext cx="6298446" cy="6858000"/>
          </a:xfrm>
          <a:prstGeom prst="rect">
            <a:avLst/>
          </a:prstGeom>
        </p:spPr>
      </p:pic>
      <p:pic>
        <p:nvPicPr>
          <p:cNvPr id="5" name="Picture 4" descr="A picture containing screen, man, food, television&#10;&#10;Description automatically generated">
            <a:extLst>
              <a:ext uri="{FF2B5EF4-FFF2-40B4-BE49-F238E27FC236}">
                <a16:creationId xmlns:a16="http://schemas.microsoft.com/office/drawing/2014/main" id="{3BB5A72F-44BC-45DF-9E8F-640C028927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80" r="16607"/>
          <a:stretch/>
        </p:blipFill>
        <p:spPr>
          <a:xfrm>
            <a:off x="-119741" y="2965641"/>
            <a:ext cx="10167256" cy="3197192"/>
          </a:xfrm>
          <a:prstGeom prst="rect">
            <a:avLst/>
          </a:prstGeom>
        </p:spPr>
      </p:pic>
      <p:pic>
        <p:nvPicPr>
          <p:cNvPr id="7" name="Picture 6" descr="A picture containing computer, food&#10;&#10;Description automatically generated">
            <a:extLst>
              <a:ext uri="{FF2B5EF4-FFF2-40B4-BE49-F238E27FC236}">
                <a16:creationId xmlns:a16="http://schemas.microsoft.com/office/drawing/2014/main" id="{16241181-87C3-4B96-B885-703523C5C0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478">
            <a:off x="1742994" y="2308018"/>
            <a:ext cx="12191999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27F3D06-9BB0-47B1-9239-E2930CFD1721}"/>
              </a:ext>
            </a:extLst>
          </p:cNvPr>
          <p:cNvSpPr txBox="1"/>
          <p:nvPr/>
        </p:nvSpPr>
        <p:spPr>
          <a:xfrm>
            <a:off x="762307" y="1572270"/>
            <a:ext cx="48135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1C28AE"/>
                </a:solidFill>
                <a:latin typeface="Bebas Neue" panose="020B0606020202050201" pitchFamily="34" charset="0"/>
              </a:rPr>
              <a:t>A blue ocean strategy </a:t>
            </a:r>
          </a:p>
          <a:p>
            <a:r>
              <a:rPr lang="en-US" sz="4800" dirty="0">
                <a:solidFill>
                  <a:srgbClr val="1C28AE"/>
                </a:solidFill>
                <a:latin typeface="Bebas Neue" panose="020B0606020202050201" pitchFamily="34" charset="0"/>
              </a:rPr>
              <a:t>Great social media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4FCDAE-A684-43D2-9000-8D11FC75B4FB}"/>
              </a:ext>
            </a:extLst>
          </p:cNvPr>
          <p:cNvSpPr txBox="1"/>
          <p:nvPr/>
        </p:nvSpPr>
        <p:spPr>
          <a:xfrm>
            <a:off x="5448300" y="556804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E3F86E-626D-4351-8029-8F5EDEA297C1}"/>
              </a:ext>
            </a:extLst>
          </p:cNvPr>
          <p:cNvSpPr txBox="1"/>
          <p:nvPr/>
        </p:nvSpPr>
        <p:spPr>
          <a:xfrm>
            <a:off x="611458" y="5464629"/>
            <a:ext cx="1199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976A"/>
                </a:solidFill>
                <a:latin typeface="Bebas Neue" panose="020B0606020202050201" pitchFamily="34" charset="0"/>
              </a:rPr>
              <a:t>(Sweat, 2016)</a:t>
            </a:r>
          </a:p>
        </p:txBody>
      </p:sp>
    </p:spTree>
    <p:extLst>
      <p:ext uri="{BB962C8B-B14F-4D97-AF65-F5344CB8AC3E}">
        <p14:creationId xmlns:p14="http://schemas.microsoft.com/office/powerpoint/2010/main" val="97986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WHAT THE F*** IS DUVIN?">
            <a:hlinkClick r:id="" action="ppaction://media"/>
            <a:extLst>
              <a:ext uri="{FF2B5EF4-FFF2-40B4-BE49-F238E27FC236}">
                <a16:creationId xmlns:a16="http://schemas.microsoft.com/office/drawing/2014/main" id="{8B67A09F-92D2-4FE7-A632-69221D1CE80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0677" y="0"/>
            <a:ext cx="915064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842C69-E44C-4A73-B599-587F0C9EA5B3}"/>
              </a:ext>
            </a:extLst>
          </p:cNvPr>
          <p:cNvSpPr txBox="1"/>
          <p:nvPr/>
        </p:nvSpPr>
        <p:spPr>
          <a:xfrm>
            <a:off x="-925286" y="2258800"/>
            <a:ext cx="2291846" cy="264508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6600" spc="-300" dirty="0">
                <a:solidFill>
                  <a:srgbClr val="FFF1C2"/>
                </a:solidFill>
                <a:latin typeface="Cooper Black" panose="0208090404030B020404" pitchFamily="18" charset="0"/>
              </a:rPr>
              <a:t>How  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854BC5-C66A-4EAC-8168-74B2780EA0F9}"/>
              </a:ext>
            </a:extLst>
          </p:cNvPr>
          <p:cNvSpPr txBox="1"/>
          <p:nvPr/>
        </p:nvSpPr>
        <p:spPr>
          <a:xfrm>
            <a:off x="10825440" y="1245517"/>
            <a:ext cx="2291846" cy="4366965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6600" spc="-300" dirty="0">
                <a:solidFill>
                  <a:srgbClr val="FFF1C2"/>
                </a:solidFill>
                <a:latin typeface="Cooper Black" panose="0208090404030B020404" pitchFamily="18" charset="0"/>
              </a:rPr>
              <a:t>Met  </a:t>
            </a:r>
            <a:r>
              <a:rPr lang="en-US" sz="6600" spc="-300" dirty="0" err="1">
                <a:solidFill>
                  <a:srgbClr val="FFF1C2"/>
                </a:solidFill>
                <a:latin typeface="Cooper Black" panose="0208090404030B020404" pitchFamily="18" charset="0"/>
              </a:rPr>
              <a:t>Duvin</a:t>
            </a:r>
            <a:endParaRPr lang="en-US" sz="6600" spc="-300" dirty="0">
              <a:solidFill>
                <a:srgbClr val="FFF1C2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28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72D434CE-6ACC-49C4-A6B4-783AB94C7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14" y="0"/>
            <a:ext cx="11278885" cy="6858000"/>
          </a:xfrm>
          <a:prstGeom prst="rect">
            <a:avLst/>
          </a:prstGeom>
        </p:spPr>
      </p:pic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9AD041B1-1DDC-4ABF-A483-D786E0A89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15" y="0"/>
            <a:ext cx="112788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C7C1B7-D553-4A2E-A57B-8584CB520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1C2"/>
                </a:solidFill>
              </a:rPr>
              <a:t>How are they growing?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EB311-AB01-41A2-BCF1-E82CA6F1C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7551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976A"/>
                </a:solidFill>
              </a:rPr>
              <a:t>Authenticity</a:t>
            </a:r>
          </a:p>
          <a:p>
            <a:pPr lvl="1"/>
            <a:r>
              <a:rPr lang="en-US" sz="3600" dirty="0">
                <a:solidFill>
                  <a:srgbClr val="FF4E60"/>
                </a:solidFill>
                <a:latin typeface="Cooper Black" panose="0208090404030B020404" pitchFamily="18" charset="0"/>
              </a:rPr>
              <a:t>Understanding their target market</a:t>
            </a:r>
          </a:p>
          <a:p>
            <a:pPr lvl="2"/>
            <a:r>
              <a:rPr lang="en-US" sz="3600" dirty="0">
                <a:solidFill>
                  <a:srgbClr val="FB387A"/>
                </a:solidFill>
                <a:latin typeface="Cooper Black" panose="0208090404030B020404" pitchFamily="18" charset="0"/>
              </a:rPr>
              <a:t>Celebrity endorsement</a:t>
            </a:r>
          </a:p>
        </p:txBody>
      </p:sp>
    </p:spTree>
    <p:extLst>
      <p:ext uri="{BB962C8B-B14F-4D97-AF65-F5344CB8AC3E}">
        <p14:creationId xmlns:p14="http://schemas.microsoft.com/office/powerpoint/2010/main" val="367058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wo people looking at the camera&#10;&#10;Description automatically generated">
            <a:extLst>
              <a:ext uri="{FF2B5EF4-FFF2-40B4-BE49-F238E27FC236}">
                <a16:creationId xmlns:a16="http://schemas.microsoft.com/office/drawing/2014/main" id="{F11F8F5B-00F7-4E73-A3B4-4D0D4B08C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065"/>
          <a:stretch/>
        </p:blipFill>
        <p:spPr bwMode="auto">
          <a:xfrm>
            <a:off x="4117521" y="-478"/>
            <a:ext cx="80744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540984-3306-4275-B086-2EE7B3C70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6847985" cy="3063875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FFF1C2"/>
                </a:solidFill>
                <a:latin typeface="Cooper Black" panose="0208090404030B020404" pitchFamily="18" charset="0"/>
              </a:rPr>
              <a:t>Outer</a:t>
            </a:r>
            <a:br>
              <a:rPr lang="en-US" sz="8000" dirty="0">
                <a:solidFill>
                  <a:srgbClr val="FFF1C2"/>
                </a:solidFill>
                <a:latin typeface="Cooper Black" panose="0208090404030B020404" pitchFamily="18" charset="0"/>
              </a:rPr>
            </a:br>
            <a:r>
              <a:rPr lang="en-US" sz="8000" dirty="0">
                <a:solidFill>
                  <a:srgbClr val="FF4E60"/>
                </a:solidFill>
                <a:latin typeface="Cooper Black" panose="0208090404030B020404" pitchFamily="18" charset="0"/>
              </a:rPr>
              <a:t>Banks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D1A2A5-3BFF-4CF4-AE03-1B7F0A951DCD}"/>
              </a:ext>
            </a:extLst>
          </p:cNvPr>
          <p:cNvSpPr txBox="1"/>
          <p:nvPr/>
        </p:nvSpPr>
        <p:spPr>
          <a:xfrm>
            <a:off x="936171" y="5736771"/>
            <a:ext cx="1235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C28AE"/>
                </a:solidFill>
                <a:latin typeface="Bebas Neue" panose="020B0606020202050201" pitchFamily="34" charset="0"/>
              </a:rPr>
              <a:t>(Stokes,2020)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8FDECD-06D1-4199-B60C-01FEA12219B1}"/>
              </a:ext>
            </a:extLst>
          </p:cNvPr>
          <p:cNvSpPr txBox="1"/>
          <p:nvPr/>
        </p:nvSpPr>
        <p:spPr>
          <a:xfrm>
            <a:off x="936170" y="6112719"/>
            <a:ext cx="114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C28AE"/>
                </a:solidFill>
                <a:latin typeface="Bebas Neue" panose="020B0606020202050201" pitchFamily="34" charset="0"/>
              </a:rPr>
              <a:t>(Petak,2020)</a:t>
            </a:r>
          </a:p>
        </p:txBody>
      </p:sp>
    </p:spTree>
    <p:extLst>
      <p:ext uri="{BB962C8B-B14F-4D97-AF65-F5344CB8AC3E}">
        <p14:creationId xmlns:p14="http://schemas.microsoft.com/office/powerpoint/2010/main" val="34180148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7E64-EC9B-48C7-A0B6-1F316CB17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C28AE"/>
                </a:solidFill>
                <a:latin typeface="Cooper Black" panose="0208090404030B020404" pitchFamily="18" charset="0"/>
              </a:rPr>
              <a:t>Bibliography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B5235-2D9A-4A58-A6D7-A19647028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en-US" dirty="0">
                <a:effectLst/>
                <a:latin typeface="Bebas Neue" panose="020B0606020202050201" pitchFamily="34" charset="0"/>
              </a:rPr>
              <a:t>ABOUT US. (n.d.). Retrieved June 03, 2020, from https://duvindesign.com/pages/about-us</a:t>
            </a:r>
            <a:endParaRPr lang="en-US" dirty="0">
              <a:latin typeface="Bebas Neue" panose="020B0606020202050201" pitchFamily="34" charset="0"/>
            </a:endParaRPr>
          </a:p>
          <a:p>
            <a:pPr marL="457200" lvl="1" indent="0">
              <a:buNone/>
            </a:pPr>
            <a:r>
              <a:rPr lang="en-US" dirty="0" err="1">
                <a:effectLst/>
                <a:latin typeface="Bebas Neue" panose="020B0606020202050201" pitchFamily="34" charset="0"/>
              </a:rPr>
              <a:t>Carchidi</a:t>
            </a:r>
            <a:r>
              <a:rPr lang="en-US" dirty="0">
                <a:effectLst/>
                <a:latin typeface="Bebas Neue" panose="020B0606020202050201" pitchFamily="34" charset="0"/>
              </a:rPr>
              <a:t>, J. (2015, January 22). </a:t>
            </a:r>
            <a:r>
              <a:rPr lang="en-US" dirty="0" err="1">
                <a:effectLst/>
                <a:latin typeface="Bebas Neue" panose="020B0606020202050201" pitchFamily="34" charset="0"/>
              </a:rPr>
              <a:t>Duvin</a:t>
            </a:r>
            <a:r>
              <a:rPr lang="en-US" dirty="0">
                <a:effectLst/>
                <a:latin typeface="Bebas Neue" panose="020B0606020202050201" pitchFamily="34" charset="0"/>
              </a:rPr>
              <a:t> Design nabbing global attention for men’s surf-inspired 	clothing. Retrieved June 03, 2020, from 	</a:t>
            </a:r>
            <a:r>
              <a:rPr lang="en-US" dirty="0">
                <a:effectLst/>
                <a:latin typeface="Bebas Neue" panose="020B0606020202050201" pitchFamily="34" charset="0"/>
                <a:hlinkClick r:id="rId2"/>
              </a:rPr>
              <a:t>https://www.bizjournals.com/orlando/blog/2015/01/duvin-design-nabbing-global</a:t>
            </a:r>
            <a:r>
              <a:rPr lang="en-US" dirty="0">
                <a:latin typeface="Bebas Neue" panose="020B0606020202050201" pitchFamily="34" charset="0"/>
              </a:rPr>
              <a:t>-</a:t>
            </a:r>
            <a:r>
              <a:rPr lang="en-US" dirty="0">
                <a:effectLst/>
                <a:latin typeface="Bebas Neue" panose="020B0606020202050201" pitchFamily="34" charset="0"/>
              </a:rPr>
              <a:t>attention-	for-men-s.html</a:t>
            </a:r>
          </a:p>
          <a:p>
            <a:pPr marL="457200" lvl="1" indent="0">
              <a:buNone/>
            </a:pPr>
            <a:r>
              <a:rPr lang="en-US" dirty="0" err="1">
                <a:effectLst/>
                <a:latin typeface="Bebas Neue" panose="020B0606020202050201" pitchFamily="34" charset="0"/>
              </a:rPr>
              <a:t>Petak</a:t>
            </a:r>
            <a:r>
              <a:rPr lang="en-US" dirty="0">
                <a:effectLst/>
                <a:latin typeface="Bebas Neue" panose="020B0606020202050201" pitchFamily="34" charset="0"/>
              </a:rPr>
              <a:t>, T. (2020, May 12). Outer Banks Style - How to Dress Like a Pogue. Retrieved June 03, 2020, 	from https://www.instyle.com/fashion/outer-banks-style</a:t>
            </a:r>
          </a:p>
          <a:p>
            <a:pPr marL="457200" lvl="1" indent="0">
              <a:buNone/>
            </a:pPr>
            <a:r>
              <a:rPr lang="en-US" dirty="0">
                <a:effectLst/>
                <a:latin typeface="Bebas Neue" panose="020B0606020202050201" pitchFamily="34" charset="0"/>
              </a:rPr>
              <a:t>Stokes, C., Cline, M., &amp; Silvester, J. (2020, May 28). The Stars of Outer Banks Quarantined Together. Here’s 	the Stuff They Used Most. Retrieved June 03, 2020, from 	</a:t>
            </a:r>
            <a:r>
              <a:rPr lang="en-US" dirty="0">
                <a:effectLst/>
                <a:latin typeface="Bebas Neue" panose="020B0606020202050201" pitchFamily="34" charset="0"/>
                <a:hlinkClick r:id="rId3"/>
              </a:rPr>
              <a:t>https://nymag.com/strategist/2020/05/best-stuff-for-quarantine-according-to-outer-banks-</a:t>
            </a:r>
            <a:r>
              <a:rPr lang="en-US" dirty="0">
                <a:effectLst/>
                <a:latin typeface="Bebas Neue" panose="020B0606020202050201" pitchFamily="34" charset="0"/>
              </a:rPr>
              <a:t>	stars.html</a:t>
            </a:r>
          </a:p>
          <a:p>
            <a:pPr marL="457200" lvl="1" indent="0">
              <a:buNone/>
            </a:pPr>
            <a:r>
              <a:rPr lang="en-US" dirty="0">
                <a:effectLst/>
                <a:latin typeface="Bebas Neue" panose="020B0606020202050201" pitchFamily="34" charset="0"/>
              </a:rPr>
              <a:t>Sweat, Z. (2016, November 08). An Interview with Austin Duvall of </a:t>
            </a:r>
            <a:r>
              <a:rPr lang="en-US" dirty="0" err="1">
                <a:effectLst/>
                <a:latin typeface="Bebas Neue" panose="020B0606020202050201" pitchFamily="34" charset="0"/>
              </a:rPr>
              <a:t>Duvin</a:t>
            </a:r>
            <a:r>
              <a:rPr lang="en-US" dirty="0">
                <a:effectLst/>
                <a:latin typeface="Bebas Neue" panose="020B0606020202050201" pitchFamily="34" charset="0"/>
              </a:rPr>
              <a:t> Design Co. - Void Magazine: 	Jacksonville Florida: North Florida Culture. Retrieved June 03, 2020, from 	</a:t>
            </a:r>
            <a:r>
              <a:rPr lang="en-US" dirty="0">
                <a:effectLst/>
                <a:latin typeface="Bebas Neue" panose="020B0606020202050201" pitchFamily="34" charset="0"/>
                <a:hlinkClick r:id="rId4"/>
              </a:rPr>
              <a:t>https://voidlive.com/an-interview-with-austin-duvall-of-duvin-design-co</a:t>
            </a:r>
            <a:r>
              <a:rPr lang="en-US" dirty="0">
                <a:effectLst/>
                <a:hlinkClick r:id="rId4"/>
              </a:rPr>
              <a:t>/</a:t>
            </a:r>
            <a:endParaRPr lang="en-US" dirty="0">
              <a:effectLst/>
            </a:endParaRPr>
          </a:p>
          <a:p>
            <a:pPr marL="457200" lvl="1" indent="0">
              <a:buNone/>
            </a:pP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0265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Custom 6">
      <a:dk1>
        <a:srgbClr val="FF9966"/>
      </a:dk1>
      <a:lt1>
        <a:srgbClr val="FF9966"/>
      </a:lt1>
      <a:dk2>
        <a:srgbClr val="FF9966"/>
      </a:dk2>
      <a:lt2>
        <a:srgbClr val="FF9966"/>
      </a:lt2>
      <a:accent1>
        <a:srgbClr val="FF9966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128</Words>
  <Application>Microsoft Office PowerPoint</Application>
  <PresentationFormat>Widescreen</PresentationFormat>
  <Paragraphs>26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Bebas Neue</vt:lpstr>
      <vt:lpstr>Calibri</vt:lpstr>
      <vt:lpstr>Calibri Light</vt:lpstr>
      <vt:lpstr>Cooper Black</vt:lpstr>
      <vt:lpstr>Office Theme</vt:lpstr>
      <vt:lpstr>PowerPoint Presentation</vt:lpstr>
      <vt:lpstr>6 Years Ago…</vt:lpstr>
      <vt:lpstr>To Now…</vt:lpstr>
      <vt:lpstr>How it came to be?</vt:lpstr>
      <vt:lpstr>PowerPoint Presentation</vt:lpstr>
      <vt:lpstr>How are they growing?</vt:lpstr>
      <vt:lpstr>Outer Banks</vt:lpstr>
      <vt:lpstr>Bibliography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tj blandford</dc:creator>
  <cp:lastModifiedBy>tj blandford</cp:lastModifiedBy>
  <cp:revision>5</cp:revision>
  <dcterms:created xsi:type="dcterms:W3CDTF">2020-06-03T09:56:38Z</dcterms:created>
  <dcterms:modified xsi:type="dcterms:W3CDTF">2020-06-03T13:48:17Z</dcterms:modified>
</cp:coreProperties>
</file>